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embeddedFontLst>
    <p:embeddedFont>
      <p:font typeface="Caveat" panose="020B0604020202020204" charset="0"/>
      <p:regular r:id="rId23"/>
      <p:bold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Abadi" panose="020B0604020202020204" charset="0"/>
      <p:regular r:id="rId29"/>
    </p:embeddedFont>
    <p:embeddedFont>
      <p:font typeface="Raleway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8" y="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2f91880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2f91880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170f5085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170f5085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170f5085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170f5085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170f5085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170f5085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170f5085c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170f5085c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170f5085c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170f5085c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170f5085c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170f5085c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170f5085c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170f5085c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170f5085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170f5085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70f5085c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170f5085c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170f5085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170f5085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170f5085c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170f5085c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170f5085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170f5085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170f5085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170f5085c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170f5085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170f5085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170f5085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170f5085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170f5085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170f5085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3949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170f5085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170f5085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170f5085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170f5085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901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ceocuriel.net/moodle/course/index.php?categoryid=1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ceocuriel.net/moodle/course/index.php?categoryid=1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edefop.europa.eu/it/documents/curriculum-vita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34" y="1655378"/>
            <a:ext cx="1392069" cy="114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PCTO Percorsi per le Competenze Trasversali e per l'Orientamento - Liceo  Scientifico Statale &quot;Antonio Pacinotti&quot; Cagliari">
            <a:extLst>
              <a:ext uri="{FF2B5EF4-FFF2-40B4-BE49-F238E27FC236}">
                <a16:creationId xmlns:a16="http://schemas.microsoft.com/office/drawing/2014/main" id="{53BD505E-65FE-7F77-2DBE-44DD24D13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481" y="923831"/>
            <a:ext cx="4977686" cy="23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Informazioni sul sito della scuola</a:t>
            </a:r>
            <a:endParaRPr dirty="0"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525" y="1096725"/>
            <a:ext cx="6451772" cy="36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/>
          <p:nvPr/>
        </p:nvSpPr>
        <p:spPr>
          <a:xfrm>
            <a:off x="4412725" y="3386850"/>
            <a:ext cx="969600" cy="154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0"/>
          <p:cNvSpPr/>
          <p:nvPr/>
        </p:nvSpPr>
        <p:spPr>
          <a:xfrm>
            <a:off x="4340275" y="4101375"/>
            <a:ext cx="969600" cy="154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09846" y="1595775"/>
            <a:ext cx="84219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dirty="0"/>
              <a:t>è il portale dove saranno registrate le attività che farai.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dirty="0"/>
              <a:t>Come accedere?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914400" lvl="1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it" sz="2400" b="1" dirty="0"/>
              <a:t>GOOGLE: “SCUOLA E TERRITORIO”, quindi, usa le credenziali consegnate dalla segreteria al tuo tutor di classe</a:t>
            </a:r>
            <a:endParaRPr sz="2400" b="1" dirty="0"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525" y="520550"/>
            <a:ext cx="3842125" cy="10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309846" y="1248749"/>
            <a:ext cx="8421900" cy="33153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b="1" dirty="0"/>
              <a:t>PRIMA</a:t>
            </a:r>
            <a:r>
              <a:rPr lang="it" dirty="0"/>
              <a:t> di svolgere qualsiasi attività di stage, devi ricevere una </a:t>
            </a:r>
            <a:r>
              <a:rPr lang="it" b="1" dirty="0">
                <a:solidFill>
                  <a:srgbClr val="FF0000"/>
                </a:solidFill>
              </a:rPr>
              <a:t>formazione per la sicurezza sui luoghi di lavoro</a:t>
            </a:r>
            <a:r>
              <a:rPr lang="it" dirty="0"/>
              <a:t> che frequenterai (anche la scuola, il Comune, una biblioteca sono “luoghi di lavoro”)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dirty="0"/>
              <a:t>SU </a:t>
            </a:r>
            <a:r>
              <a:rPr lang="it" b="1" u="sng" dirty="0"/>
              <a:t>SCUOLA E TERRITORIO</a:t>
            </a:r>
            <a:r>
              <a:rPr lang="it" dirty="0"/>
              <a:t>: 2 corsi online (4 ore):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" dirty="0"/>
              <a:t>FORMAZIONE DI BASE (“STUDENTI 2016”)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" dirty="0"/>
              <a:t>CORSO SU RISCHIO BASSO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-"/>
            </a:pPr>
            <a:r>
              <a:rPr lang="it" b="1" u="sng" dirty="0">
                <a:solidFill>
                  <a:srgbClr val="FF0000"/>
                </a:solidFill>
                <a:highlight>
                  <a:srgbClr val="FFFF00"/>
                </a:highlight>
              </a:rPr>
              <a:t>Segui il corso online, svolgi il test, stampa e porta in segreteria l’attestato entro il mese di </a:t>
            </a:r>
            <a:r>
              <a:rPr lang="it" b="1" u="sng">
                <a:solidFill>
                  <a:srgbClr val="FF0000"/>
                </a:solidFill>
                <a:highlight>
                  <a:srgbClr val="FFFF00"/>
                </a:highlight>
              </a:rPr>
              <a:t>novembre 2022</a:t>
            </a:r>
            <a:endParaRPr b="1" u="sng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b="1" dirty="0"/>
              <a:t>Corso in PRESENZA </a:t>
            </a:r>
            <a:r>
              <a:rPr lang="it" dirty="0"/>
              <a:t>(SE PROGRAMMATO): 4 ore, per la certificazione sul RISCHIO MEDIO)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 dirty="0"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7400" y="520550"/>
            <a:ext cx="2367250" cy="6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309850" y="520550"/>
            <a:ext cx="39909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latin typeface="Lato"/>
                <a:ea typeface="Lato"/>
                <a:cs typeface="Lato"/>
                <a:sym typeface="Lato"/>
              </a:rPr>
              <a:t>Formazione per la </a:t>
            </a:r>
            <a:r>
              <a:rPr lang="it" sz="24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Sicurezza</a:t>
            </a:r>
            <a:endParaRPr sz="2400" b="1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260275" y="575950"/>
            <a:ext cx="8461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Iniziare uno stage in un ente esterno </a:t>
            </a:r>
            <a:r>
              <a:rPr lang="it">
                <a:solidFill>
                  <a:srgbClr val="FF0000"/>
                </a:solidFill>
              </a:rPr>
              <a:t>estivo</a:t>
            </a:r>
            <a:r>
              <a:rPr lang="it"/>
              <a:t>: la </a:t>
            </a:r>
            <a:r>
              <a:rPr lang="it">
                <a:solidFill>
                  <a:srgbClr val="FF0000"/>
                </a:solidFill>
              </a:rPr>
              <a:t>CONVENZIONE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148725" y="1595775"/>
            <a:ext cx="8583000" cy="21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dirty="0"/>
              <a:t>se l’ente non è convenzionato, dovrai dare al TUTOR della scuola i dati per stipulare una convenzione con la scuola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dirty="0"/>
              <a:t>quali dati?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" dirty="0"/>
              <a:t>NOME DELLA STRUTTURA OSPITANTE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" dirty="0"/>
              <a:t>CODICE FISCALE/PARTITA IVA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" dirty="0"/>
              <a:t>INDIRIZZO DELLA SEDE LEGALE, EMAIL, TELEFONO,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it" dirty="0"/>
              <a:t>NOME DEL LEGALE RAPPRESENTANTE E CODICE FISCALE</a:t>
            </a:r>
            <a:endParaRPr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45" name="Google Shape;145;p23"/>
          <p:cNvSpPr txBox="1"/>
          <p:nvPr/>
        </p:nvSpPr>
        <p:spPr>
          <a:xfrm>
            <a:off x="604917" y="3755475"/>
            <a:ext cx="7138800" cy="54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latin typeface="Lato"/>
                <a:ea typeface="Lato"/>
                <a:cs typeface="Lato"/>
                <a:sym typeface="Lato"/>
              </a:rPr>
              <a:t>Il tutor e la segreteria si occuperanno del resto. 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u="sng" dirty="0">
                <a:latin typeface="Lato"/>
                <a:ea typeface="Lato"/>
                <a:cs typeface="Lato"/>
                <a:sym typeface="Lato"/>
              </a:rPr>
              <a:t>Se l’ente è già convenzionato, questo passaggio non è necessario.</a:t>
            </a:r>
            <a:endParaRPr sz="1800" u="sng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2648606" y="575950"/>
            <a:ext cx="6073243" cy="13789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STAGE ESTERNI ALLA SCUOLA: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F0000"/>
                </a:solidFill>
              </a:rPr>
              <a:t>IL TUTOR ESTERNO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2400250" y="2571750"/>
            <a:ext cx="6321600" cy="19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È la persona che seguirà la tua esperienza fuori dalla scuola: 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it" dirty="0"/>
              <a:t>fornisci i suoi recapiti al TUTOR SCOLASTICO: insieme stabiliranno i dettagli della tua esperienza e stipuleranno il PATTO FORMATIVO</a:t>
            </a:r>
            <a:endParaRPr dirty="0"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4625"/>
            <a:ext cx="2105312" cy="210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136075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MODULI per cominciare</a:t>
            </a:r>
            <a:endParaRPr dirty="0"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804185" y="2236108"/>
            <a:ext cx="7188932" cy="219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dirty="0">
                <a:solidFill>
                  <a:srgbClr val="FF0000"/>
                </a:solidFill>
              </a:rPr>
              <a:t>Il PROGETTO FORMATIVO confluisce nel PATTO FORMATIVO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dirty="0"/>
              <a:t>Questi moduli vanno consegnati al TUTOR SCOLASTICO prima di cominciare lo stage</a:t>
            </a:r>
            <a:endParaRPr dirty="0"/>
          </a:p>
        </p:txBody>
      </p:sp>
      <p:pic>
        <p:nvPicPr>
          <p:cNvPr id="159" name="Google Shape;159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55768">
            <a:off x="5804050" y="769250"/>
            <a:ext cx="3015350" cy="9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Durante lo stage</a:t>
            </a:r>
            <a:endParaRPr dirty="0"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2410100" y="1127850"/>
            <a:ext cx="6321600" cy="3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/>
              <a:t>Tieni nota delle </a:t>
            </a:r>
            <a:r>
              <a:rPr lang="it" b="1" u="sng"/>
              <a:t>ore effettivamente svolte nel REGISTRO delle firme</a:t>
            </a:r>
            <a:r>
              <a:rPr lang="it"/>
              <a:t>: il tutor esterno deve firmarlo, alla fine dell’esperienza. Il registro va consegnato al tutor interno (o le ore non saranno registrate, e sarà come se lo stage non fosse mai stato svolto)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/>
              <a:t>Nel registro c’è uno spazio per la </a:t>
            </a:r>
            <a:r>
              <a:rPr lang="it" u="sng"/>
              <a:t>valutazione del tutor esterno</a:t>
            </a:r>
            <a:endParaRPr u="sng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/>
              <a:t>Su Moodle troverai anche un </a:t>
            </a:r>
            <a:r>
              <a:rPr lang="it" b="1"/>
              <a:t>QUESTIONARIO</a:t>
            </a:r>
            <a:r>
              <a:rPr lang="it"/>
              <a:t>: ti servirà a valutare l’esperienza, e a tenere memoria dei dati utili da inserire nella RELAZIONE FINALE</a:t>
            </a:r>
            <a:endParaRPr dirty="0"/>
          </a:p>
        </p:txBody>
      </p:sp>
      <p:pic>
        <p:nvPicPr>
          <p:cNvPr id="166" name="Google Shape;166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">
            <a:off x="199373" y="558231"/>
            <a:ext cx="1849381" cy="5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 txBox="1"/>
          <p:nvPr/>
        </p:nvSpPr>
        <p:spPr>
          <a:xfrm rot="696793">
            <a:off x="81159" y="3482200"/>
            <a:ext cx="2256289" cy="103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COMUNICA SUBITO AL TUTOR INTERNO QUALSIASI PROBLEMA</a:t>
            </a:r>
            <a:endParaRPr sz="1800" b="1" dirty="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483375" y="1211350"/>
            <a:ext cx="2169000" cy="20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NON FARE COSE CHE NON SIANO STATE SCRITTE NEL PATTO FORMATIVO, SENZA PRIMA AVERNE PARLATO CON I  TUOI TUTOR</a:t>
            </a:r>
            <a:endParaRPr sz="1800" b="1" dirty="0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Dopo lo stage</a:t>
            </a:r>
            <a:endParaRPr dirty="0"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2640724" y="1388117"/>
            <a:ext cx="6426300" cy="1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Abbi cura di CONSERVARE con ordine la documentazione e consegnarla a TUTOR SCOLASTICO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it" dirty="0"/>
              <a:t>le ore saranno registrate su SCUOLA  E TERRITORIO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dirty="0"/>
              <a:t>la documentazione sarà archiviata in segreteria didattica</a:t>
            </a:r>
            <a:endParaRPr dirty="0"/>
          </a:p>
        </p:txBody>
      </p:sp>
      <p:sp>
        <p:nvSpPr>
          <p:cNvPr id="175" name="Google Shape;175;p27"/>
          <p:cNvSpPr txBox="1"/>
          <p:nvPr/>
        </p:nvSpPr>
        <p:spPr>
          <a:xfrm>
            <a:off x="165538" y="1453928"/>
            <a:ext cx="2475186" cy="223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spc="300" dirty="0">
                <a:solidFill>
                  <a:srgbClr val="FF0000"/>
                </a:solidFill>
                <a:latin typeface="Abadi" panose="020B0604020104020204" pitchFamily="34" charset="0"/>
                <a:ea typeface="Caveat"/>
                <a:cs typeface="Caveat"/>
                <a:sym typeface="Caveat"/>
              </a:rPr>
              <a:t>Controlla periodicamente la tua situazione su scuola e territorio e segnala eventuali dubbi o errori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LA RELAZIONE FINALE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941947" y="1115450"/>
            <a:ext cx="7789800" cy="3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L’esame è lontano, ma ti consigliamo: 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it" b="1">
                <a:solidFill>
                  <a:srgbClr val="FF0000"/>
                </a:solidFill>
              </a:rPr>
              <a:t>per OGNI ESPERIENZA, compila una bozza della RELAZIONE finale </a:t>
            </a:r>
            <a:r>
              <a:rPr lang="it"/>
              <a:t>(trovi su Moodle un modello)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/>
              <a:t>servirà a tenere memoria di ciò che hai fatto e ad alleggerire il lavoro della classe 5^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/>
              <a:t>ricordati di inserire le esperienze positive o particolarmente significative nel </a:t>
            </a:r>
            <a:r>
              <a:rPr lang="it" u="sng">
                <a:solidFill>
                  <a:schemeClr val="hlink"/>
                </a:solidFill>
                <a:hlinkClick r:id="rId3"/>
              </a:rPr>
              <a:t>CURRICULUM EUROPASS</a:t>
            </a:r>
            <a:r>
              <a:rPr lang="it"/>
              <a:t> </a:t>
            </a:r>
            <a:endParaRPr dirty="0"/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61032">
            <a:off x="6890050" y="173525"/>
            <a:ext cx="1908674" cy="190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527471">
            <a:off x="2676" y="3188951"/>
            <a:ext cx="1908673" cy="190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TTO IL TRADING IN 100 DOMANDE - Corsi &amp; Segnali">
            <a:extLst>
              <a:ext uri="{FF2B5EF4-FFF2-40B4-BE49-F238E27FC236}">
                <a16:creationId xmlns:a16="http://schemas.microsoft.com/office/drawing/2014/main" id="{C1B6F64B-6807-376F-1C51-258498B64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59" y="1434663"/>
            <a:ext cx="5582881" cy="29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2169063" y="587922"/>
            <a:ext cx="4805871" cy="704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 dirty="0"/>
              <a:t>Domande</a:t>
            </a:r>
            <a:endParaRPr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265500" y="888075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Cosa sono i PCTO?</a:t>
            </a:r>
            <a:endParaRPr dirty="0"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134850" y="2715550"/>
            <a:ext cx="4306500" cy="606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90 ore nel corso di 3^ e 4^ (e 5^)</a:t>
            </a:r>
            <a:endParaRPr dirty="0"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4441350" y="378800"/>
            <a:ext cx="4531925" cy="43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it" b="1" dirty="0">
                <a:solidFill>
                  <a:srgbClr val="FFFFFF"/>
                </a:solidFill>
              </a:rPr>
              <a:t>I PCTO integrano l’attività scolastica, indirizzano gli studenti all’università e mondo del lavoro. </a:t>
            </a:r>
            <a:endParaRPr b="1" dirty="0">
              <a:solidFill>
                <a:srgbClr val="FFFFFF"/>
              </a:solidFill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000"/>
              <a:buChar char="-"/>
            </a:pPr>
            <a:r>
              <a:rPr lang="it" b="1" dirty="0">
                <a:solidFill>
                  <a:srgbClr val="FFFFFF"/>
                </a:solidFill>
              </a:rPr>
              <a:t>Sono un’occasione utile per AMPLIARE LE PROPRIE ESPERIENZE E CAPACITA’ e costruire un buon CURRICULUM</a:t>
            </a:r>
            <a:endParaRPr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  <p:bldP spid="8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272675" y="681675"/>
            <a:ext cx="6606000" cy="9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/>
              <a:t>Grazie per l’attenzione</a:t>
            </a:r>
            <a:endParaRPr sz="4800" dirty="0"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136300" y="1531325"/>
            <a:ext cx="6073200" cy="12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2400" b="1">
                <a:solidFill>
                  <a:srgbClr val="0000FF"/>
                </a:solidFill>
              </a:rPr>
              <a:t>e auguri per il vostro percorso!</a:t>
            </a:r>
            <a:endParaRPr sz="2400" b="1" dirty="0">
              <a:solidFill>
                <a:srgbClr val="0000FF"/>
              </a:solidFill>
            </a:endParaRPr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900" y="2129525"/>
            <a:ext cx="5624100" cy="296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Cosa si può fare?</a:t>
            </a:r>
            <a:endParaRPr dirty="0"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796159" y="1211350"/>
            <a:ext cx="7935541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Al momento, le 90 ore possono essere impiegate in diverso modo. 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9900FF"/>
              </a:buClr>
              <a:buSzPts val="1800"/>
              <a:buChar char="-"/>
            </a:pPr>
            <a:r>
              <a:rPr lang="it" b="1" dirty="0">
                <a:solidFill>
                  <a:srgbClr val="9900FF"/>
                </a:solidFill>
              </a:rPr>
              <a:t>FORMAZIONE GENERALE E SICUREZZA (9 ore)</a:t>
            </a:r>
            <a:endParaRPr b="1" dirty="0">
              <a:solidFill>
                <a:srgbClr val="9900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-"/>
            </a:pPr>
            <a:r>
              <a:rPr lang="it" b="1" dirty="0">
                <a:solidFill>
                  <a:srgbClr val="4A86E8"/>
                </a:solidFill>
              </a:rPr>
              <a:t>ATTIVITA’ EXTRACURRICOLARI PROMOSSE DALLA SCUOLA </a:t>
            </a:r>
            <a:endParaRPr b="1" dirty="0">
              <a:solidFill>
                <a:srgbClr val="4A86E8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Char char="-"/>
            </a:pPr>
            <a:r>
              <a:rPr lang="it" b="1" dirty="0">
                <a:solidFill>
                  <a:srgbClr val="FF9900"/>
                </a:solidFill>
              </a:rPr>
              <a:t>PROGETTI DI CLASSE </a:t>
            </a:r>
            <a:endParaRPr b="1" dirty="0">
              <a:solidFill>
                <a:srgbClr val="FF99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b="1" dirty="0">
                <a:solidFill>
                  <a:srgbClr val="FF0000"/>
                </a:solidFill>
              </a:rPr>
              <a:t>STAGE ESTIVI IN ENTI ESTERNI ALLA SCUOLA</a:t>
            </a:r>
            <a:r>
              <a:rPr lang="it" dirty="0"/>
              <a:t> (promossi dalla scuola, o proposti dagli studenti)</a:t>
            </a:r>
            <a:endParaRPr b="1" u="sng" dirty="0">
              <a:solidFill>
                <a:srgbClr val="FF0000"/>
              </a:solidFill>
              <a:highlight>
                <a:srgbClr val="FF99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Un’opportunità per...</a:t>
            </a:r>
            <a:endParaRPr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3210050" y="1211350"/>
            <a:ext cx="55215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dirty="0"/>
              <a:t>conoscere persone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dirty="0"/>
              <a:t>imparare una lingua (certificazioni linguistiche)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dirty="0"/>
              <a:t>conoscere le opportunità di studio (all’università)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dirty="0"/>
              <a:t>conoscere il proprio territorio (Comune, enti pubblici, ambulatori, strutture sanitarie, volontariato)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dirty="0"/>
              <a:t>capire cosa fare dopo il diploma (o cosa non fare…)</a:t>
            </a:r>
            <a:endParaRPr dirty="0"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77124"/>
            <a:ext cx="2949749" cy="220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Ed è obbligatorio?</a:t>
            </a: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2806262" y="1595775"/>
            <a:ext cx="5925414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L’attività di PCTO è obbligatoria e FA PARTE DELL</a:t>
            </a:r>
            <a:r>
              <a:rPr lang="it" b="1" dirty="0"/>
              <a:t>’</a:t>
            </a:r>
            <a:r>
              <a:rPr lang="it" b="1" dirty="0">
                <a:solidFill>
                  <a:srgbClr val="FF0000"/>
                </a:solidFill>
              </a:rPr>
              <a:t>ESAME DI STATO</a:t>
            </a:r>
            <a:r>
              <a:rPr lang="it" dirty="0"/>
              <a:t>. </a:t>
            </a:r>
            <a:endParaRPr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dirty="0"/>
              <a:t>Durante il colloquio, il candidato può esporre in una breve relazione, anche multimediale, un’</a:t>
            </a:r>
            <a:r>
              <a:rPr lang="it" b="1" dirty="0"/>
              <a:t>ESPERIENZA SIGNIFICATIVA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36" y="1743832"/>
            <a:ext cx="2661151" cy="14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Ok, si parte</a:t>
            </a:r>
            <a:endParaRPr dirty="0"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157655" y="1444838"/>
            <a:ext cx="6818586" cy="1818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Prima di tutto: 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it" dirty="0"/>
              <a:t>conosci il tuo </a:t>
            </a:r>
            <a:r>
              <a:rPr lang="it" b="1" dirty="0"/>
              <a:t>TUTOR INTERNO</a:t>
            </a:r>
            <a:r>
              <a:rPr lang="it" dirty="0"/>
              <a:t>: è un insegnante della tua classe che si occuperà di monitorare le attività che svolgerai e registrarle su SCUOLA E TERRITORIO</a:t>
            </a: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6550" y="520975"/>
            <a:ext cx="2105312" cy="210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Ok, si parte</a:t>
            </a:r>
            <a:endParaRPr dirty="0"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287298" y="2571750"/>
            <a:ext cx="8434552" cy="1818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endParaRPr lang="it-IT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dirty="0"/>
              <a:t>Inoltre, i proff. ALBERTO NOVELLO, GILBERTO GOBBO, ANTONIO LIONELLO, della commissione PCTO, saranno disponibili per chiarimenti via mail o negli orari di sportello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dirty="0"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6550" y="520975"/>
            <a:ext cx="2105312" cy="2105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49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 poi?</a:t>
            </a:r>
            <a:endParaRPr dirty="0"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235475" y="1211350"/>
            <a:ext cx="84963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dirty="0"/>
              <a:t>per i PROGETTI DI CLASSE, non devi fare nulla (se non partecipare ai progetti!): i tuoi docenti si occuperanno di registrare le ore.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 poi?</a:t>
            </a:r>
            <a:endParaRPr dirty="0"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235475" y="1211350"/>
            <a:ext cx="84963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dirty="0"/>
              <a:t>ATTIVITA’ EXTRACURRICOLARI DELLA SCUOLA: saranno riconosciute le ore sul foglio firme, se è previsto, o gli attestati di partecipazione. Le ore saranno registrate dai docenti.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 b="1" u="sng" dirty="0"/>
              <a:t>STAGE</a:t>
            </a:r>
            <a:r>
              <a:rPr lang="it" dirty="0"/>
              <a:t>: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dirty="0"/>
              <a:t>	TIENI D’OCCHIO le </a:t>
            </a:r>
            <a:r>
              <a:rPr lang="it" b="1" dirty="0"/>
              <a:t>CIRCOLARI </a:t>
            </a:r>
            <a:r>
              <a:rPr lang="it" dirty="0"/>
              <a:t>sul registro elettronico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dirty="0"/>
              <a:t>	Se vuoi proporre uno STAGE? parla con il tuo TUTOR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97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851</Words>
  <Application>Microsoft Office PowerPoint</Application>
  <PresentationFormat>Presentazione su schermo (16:9)</PresentationFormat>
  <Paragraphs>83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Caveat</vt:lpstr>
      <vt:lpstr>Lato</vt:lpstr>
      <vt:lpstr>Arial</vt:lpstr>
      <vt:lpstr>Abadi</vt:lpstr>
      <vt:lpstr>Raleway</vt:lpstr>
      <vt:lpstr>Swiss</vt:lpstr>
      <vt:lpstr>Presentazione standard di PowerPoint</vt:lpstr>
      <vt:lpstr>Cosa sono i PCTO?</vt:lpstr>
      <vt:lpstr>Cosa si può fare?</vt:lpstr>
      <vt:lpstr>Un’opportunità per...</vt:lpstr>
      <vt:lpstr>Ed è obbligatorio?</vt:lpstr>
      <vt:lpstr>Ok, si parte</vt:lpstr>
      <vt:lpstr>Ok, si parte</vt:lpstr>
      <vt:lpstr>E poi?</vt:lpstr>
      <vt:lpstr>E poi?</vt:lpstr>
      <vt:lpstr>Informazioni sul sito della scuola</vt:lpstr>
      <vt:lpstr>Presentazione standard di PowerPoint</vt:lpstr>
      <vt:lpstr>Presentazione standard di PowerPoint</vt:lpstr>
      <vt:lpstr>Iniziare uno stage in un ente esterno estivo: la CONVENZIONE</vt:lpstr>
      <vt:lpstr>STAGE ESTERNI ALLA SCUOLA:  IL TUTOR ESTERNO</vt:lpstr>
      <vt:lpstr>MODULI per cominciare</vt:lpstr>
      <vt:lpstr>Durante lo stage</vt:lpstr>
      <vt:lpstr>Dopo lo stage</vt:lpstr>
      <vt:lpstr>LA RELAZIONE FINALE</vt:lpstr>
      <vt:lpstr>Domande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PCTO</dc:title>
  <dc:creator>PC-Antonio</dc:creator>
  <cp:lastModifiedBy>Gilberto</cp:lastModifiedBy>
  <cp:revision>4</cp:revision>
  <dcterms:modified xsi:type="dcterms:W3CDTF">2022-11-15T17:30:55Z</dcterms:modified>
</cp:coreProperties>
</file>